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4"/>
  </p:notesMasterIdLst>
  <p:sldIdLst>
    <p:sldId id="260" r:id="rId2"/>
    <p:sldId id="258" r:id="rId3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5208" autoAdjust="0"/>
  </p:normalViewPr>
  <p:slideViewPr>
    <p:cSldViewPr snapToGrid="0">
      <p:cViewPr>
        <p:scale>
          <a:sx n="75" d="100"/>
          <a:sy n="75" d="100"/>
        </p:scale>
        <p:origin x="1435" y="4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E3ADCCF-7D80-4A98-AAC1-30ED04A71663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60613" y="1143000"/>
            <a:ext cx="21367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85C85F-338A-49C8-BE45-5EAF6D620D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96130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85C85F-338A-49C8-BE45-5EAF6D620DD4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6660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7052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64276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20886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67826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23616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2933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38840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10346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59809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9416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64107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1F9113-CB98-42E8-945F-7CE354457507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CFA5BA-7FDC-44C1-88C6-3092B054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56197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四角形: 角を丸くする 5">
            <a:extLst>
              <a:ext uri="{FF2B5EF4-FFF2-40B4-BE49-F238E27FC236}">
                <a16:creationId xmlns:a16="http://schemas.microsoft.com/office/drawing/2014/main" id="{30E94FB2-DE46-4493-A5A3-533C0C4B02E3}"/>
              </a:ext>
            </a:extLst>
          </p:cNvPr>
          <p:cNvSpPr/>
          <p:nvPr/>
        </p:nvSpPr>
        <p:spPr>
          <a:xfrm>
            <a:off x="134470" y="793375"/>
            <a:ext cx="6589060" cy="328618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矢印: 上 35">
            <a:extLst>
              <a:ext uri="{FF2B5EF4-FFF2-40B4-BE49-F238E27FC236}">
                <a16:creationId xmlns:a16="http://schemas.microsoft.com/office/drawing/2014/main" id="{C5BCA028-B528-40B7-8985-5BFE56CC6E6F}"/>
              </a:ext>
            </a:extLst>
          </p:cNvPr>
          <p:cNvSpPr/>
          <p:nvPr/>
        </p:nvSpPr>
        <p:spPr>
          <a:xfrm>
            <a:off x="2724139" y="3880930"/>
            <a:ext cx="1514286" cy="6025069"/>
          </a:xfrm>
          <a:prstGeom prst="upArrow">
            <a:avLst>
              <a:gd name="adj1" fmla="val 50000"/>
              <a:gd name="adj2" fmla="val 2551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四角形: 角を丸くする 7">
            <a:extLst>
              <a:ext uri="{FF2B5EF4-FFF2-40B4-BE49-F238E27FC236}">
                <a16:creationId xmlns:a16="http://schemas.microsoft.com/office/drawing/2014/main" id="{20435564-807C-45F1-92EF-EE63FBF53AF4}"/>
              </a:ext>
            </a:extLst>
          </p:cNvPr>
          <p:cNvSpPr/>
          <p:nvPr/>
        </p:nvSpPr>
        <p:spPr>
          <a:xfrm>
            <a:off x="371102" y="2524574"/>
            <a:ext cx="6115796" cy="1356356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DED9D96B-AFC5-4227-8280-D158852943F2}"/>
              </a:ext>
            </a:extLst>
          </p:cNvPr>
          <p:cNvSpPr txBox="1"/>
          <p:nvPr/>
        </p:nvSpPr>
        <p:spPr>
          <a:xfrm>
            <a:off x="134470" y="228600"/>
            <a:ext cx="3262432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sz="1600" dirty="0"/>
              <a:t>カリマネ・スタートアップシート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E71EFC2-20E2-4F37-A985-0049EAC0018D}"/>
              </a:ext>
            </a:extLst>
          </p:cNvPr>
          <p:cNvSpPr txBox="1"/>
          <p:nvPr/>
        </p:nvSpPr>
        <p:spPr>
          <a:xfrm>
            <a:off x="3149934" y="4292421"/>
            <a:ext cx="646331" cy="5338499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sz="3000" dirty="0">
                <a:solidFill>
                  <a:schemeClr val="bg1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教 科 等 横 断 的 な 視 点</a:t>
            </a:r>
          </a:p>
        </p:txBody>
      </p:sp>
      <p:sp>
        <p:nvSpPr>
          <p:cNvPr id="11" name="吹き出し: 右矢印 10">
            <a:extLst>
              <a:ext uri="{FF2B5EF4-FFF2-40B4-BE49-F238E27FC236}">
                <a16:creationId xmlns:a16="http://schemas.microsoft.com/office/drawing/2014/main" id="{986C3825-C607-4A15-BFD2-3260CF387771}"/>
              </a:ext>
            </a:extLst>
          </p:cNvPr>
          <p:cNvSpPr/>
          <p:nvPr/>
        </p:nvSpPr>
        <p:spPr>
          <a:xfrm>
            <a:off x="196226" y="4440756"/>
            <a:ext cx="2851814" cy="966377"/>
          </a:xfrm>
          <a:prstGeom prst="rightArrowCallout">
            <a:avLst>
              <a:gd name="adj1" fmla="val 25000"/>
              <a:gd name="adj2" fmla="val 25000"/>
              <a:gd name="adj3" fmla="val 25000"/>
              <a:gd name="adj4" fmla="val 81783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吹き出し: 右矢印 12">
            <a:extLst>
              <a:ext uri="{FF2B5EF4-FFF2-40B4-BE49-F238E27FC236}">
                <a16:creationId xmlns:a16="http://schemas.microsoft.com/office/drawing/2014/main" id="{C86ADC53-8BAE-4A5B-AEF2-1C0C1D85B499}"/>
              </a:ext>
            </a:extLst>
          </p:cNvPr>
          <p:cNvSpPr/>
          <p:nvPr/>
        </p:nvSpPr>
        <p:spPr>
          <a:xfrm>
            <a:off x="196226" y="5559579"/>
            <a:ext cx="2851814" cy="966377"/>
          </a:xfrm>
          <a:prstGeom prst="rightArrowCallout">
            <a:avLst>
              <a:gd name="adj1" fmla="val 25000"/>
              <a:gd name="adj2" fmla="val 25000"/>
              <a:gd name="adj3" fmla="val 25000"/>
              <a:gd name="adj4" fmla="val 81783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吹き出し: 右矢印 13">
            <a:extLst>
              <a:ext uri="{FF2B5EF4-FFF2-40B4-BE49-F238E27FC236}">
                <a16:creationId xmlns:a16="http://schemas.microsoft.com/office/drawing/2014/main" id="{DC031C74-2FC8-41FF-87AB-91563420CAF4}"/>
              </a:ext>
            </a:extLst>
          </p:cNvPr>
          <p:cNvSpPr/>
          <p:nvPr/>
        </p:nvSpPr>
        <p:spPr>
          <a:xfrm>
            <a:off x="196226" y="6690474"/>
            <a:ext cx="2851814" cy="966377"/>
          </a:xfrm>
          <a:prstGeom prst="rightArrowCallout">
            <a:avLst>
              <a:gd name="adj1" fmla="val 25000"/>
              <a:gd name="adj2" fmla="val 25000"/>
              <a:gd name="adj3" fmla="val 25000"/>
              <a:gd name="adj4" fmla="val 81783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吹き出し: 右矢印 14">
            <a:extLst>
              <a:ext uri="{FF2B5EF4-FFF2-40B4-BE49-F238E27FC236}">
                <a16:creationId xmlns:a16="http://schemas.microsoft.com/office/drawing/2014/main" id="{79394555-7DA9-44B1-8FF4-C84AB10A3945}"/>
              </a:ext>
            </a:extLst>
          </p:cNvPr>
          <p:cNvSpPr/>
          <p:nvPr/>
        </p:nvSpPr>
        <p:spPr>
          <a:xfrm>
            <a:off x="196226" y="7796276"/>
            <a:ext cx="2851814" cy="966377"/>
          </a:xfrm>
          <a:prstGeom prst="rightArrowCallout">
            <a:avLst>
              <a:gd name="adj1" fmla="val 25000"/>
              <a:gd name="adj2" fmla="val 25000"/>
              <a:gd name="adj3" fmla="val 25000"/>
              <a:gd name="adj4" fmla="val 81783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吹き出し: 右矢印 15">
            <a:extLst>
              <a:ext uri="{FF2B5EF4-FFF2-40B4-BE49-F238E27FC236}">
                <a16:creationId xmlns:a16="http://schemas.microsoft.com/office/drawing/2014/main" id="{70F99276-D5F0-40B3-9020-9B8A30E35B94}"/>
              </a:ext>
            </a:extLst>
          </p:cNvPr>
          <p:cNvSpPr/>
          <p:nvPr/>
        </p:nvSpPr>
        <p:spPr>
          <a:xfrm>
            <a:off x="196226" y="8883675"/>
            <a:ext cx="2851814" cy="966377"/>
          </a:xfrm>
          <a:prstGeom prst="rightArrowCallout">
            <a:avLst>
              <a:gd name="adj1" fmla="val 25000"/>
              <a:gd name="adj2" fmla="val 25000"/>
              <a:gd name="adj3" fmla="val 25000"/>
              <a:gd name="adj4" fmla="val 81783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吹き出し: 左矢印 17">
            <a:extLst>
              <a:ext uri="{FF2B5EF4-FFF2-40B4-BE49-F238E27FC236}">
                <a16:creationId xmlns:a16="http://schemas.microsoft.com/office/drawing/2014/main" id="{A6CE442F-74DF-4ABF-8E66-0C66718C92C4}"/>
              </a:ext>
            </a:extLst>
          </p:cNvPr>
          <p:cNvSpPr/>
          <p:nvPr/>
        </p:nvSpPr>
        <p:spPr>
          <a:xfrm>
            <a:off x="3864990" y="4442535"/>
            <a:ext cx="2851814" cy="964598"/>
          </a:xfrm>
          <a:prstGeom prst="leftArrowCallout">
            <a:avLst>
              <a:gd name="adj1" fmla="val 25000"/>
              <a:gd name="adj2" fmla="val 25000"/>
              <a:gd name="adj3" fmla="val 25000"/>
              <a:gd name="adj4" fmla="val 81828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吹き出し: 左矢印 18">
            <a:extLst>
              <a:ext uri="{FF2B5EF4-FFF2-40B4-BE49-F238E27FC236}">
                <a16:creationId xmlns:a16="http://schemas.microsoft.com/office/drawing/2014/main" id="{173C03E5-4694-4EF7-BEF3-77C188F16F54}"/>
              </a:ext>
            </a:extLst>
          </p:cNvPr>
          <p:cNvSpPr/>
          <p:nvPr/>
        </p:nvSpPr>
        <p:spPr>
          <a:xfrm>
            <a:off x="3871716" y="5561358"/>
            <a:ext cx="2851814" cy="964598"/>
          </a:xfrm>
          <a:prstGeom prst="leftArrowCallout">
            <a:avLst>
              <a:gd name="adj1" fmla="val 25000"/>
              <a:gd name="adj2" fmla="val 25000"/>
              <a:gd name="adj3" fmla="val 25000"/>
              <a:gd name="adj4" fmla="val 81828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吹き出し: 左矢印 19">
            <a:extLst>
              <a:ext uri="{FF2B5EF4-FFF2-40B4-BE49-F238E27FC236}">
                <a16:creationId xmlns:a16="http://schemas.microsoft.com/office/drawing/2014/main" id="{3BA983E5-14A9-4271-90AD-471683E847AA}"/>
              </a:ext>
            </a:extLst>
          </p:cNvPr>
          <p:cNvSpPr/>
          <p:nvPr/>
        </p:nvSpPr>
        <p:spPr>
          <a:xfrm>
            <a:off x="3871716" y="6692253"/>
            <a:ext cx="2851814" cy="964598"/>
          </a:xfrm>
          <a:prstGeom prst="leftArrowCallout">
            <a:avLst>
              <a:gd name="adj1" fmla="val 25000"/>
              <a:gd name="adj2" fmla="val 25000"/>
              <a:gd name="adj3" fmla="val 25000"/>
              <a:gd name="adj4" fmla="val 81828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吹き出し: 左矢印 20">
            <a:extLst>
              <a:ext uri="{FF2B5EF4-FFF2-40B4-BE49-F238E27FC236}">
                <a16:creationId xmlns:a16="http://schemas.microsoft.com/office/drawing/2014/main" id="{140A5C5E-40D8-4B2A-BB3C-DC2D5510FD86}"/>
              </a:ext>
            </a:extLst>
          </p:cNvPr>
          <p:cNvSpPr/>
          <p:nvPr/>
        </p:nvSpPr>
        <p:spPr>
          <a:xfrm>
            <a:off x="3845274" y="7798055"/>
            <a:ext cx="2851814" cy="964598"/>
          </a:xfrm>
          <a:prstGeom prst="leftArrowCallout">
            <a:avLst>
              <a:gd name="adj1" fmla="val 25000"/>
              <a:gd name="adj2" fmla="val 25000"/>
              <a:gd name="adj3" fmla="val 25000"/>
              <a:gd name="adj4" fmla="val 81828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吹き出し: 左矢印 21">
            <a:extLst>
              <a:ext uri="{FF2B5EF4-FFF2-40B4-BE49-F238E27FC236}">
                <a16:creationId xmlns:a16="http://schemas.microsoft.com/office/drawing/2014/main" id="{26751F40-750B-4153-A04E-C26FB878A706}"/>
              </a:ext>
            </a:extLst>
          </p:cNvPr>
          <p:cNvSpPr/>
          <p:nvPr/>
        </p:nvSpPr>
        <p:spPr>
          <a:xfrm>
            <a:off x="3845274" y="8879188"/>
            <a:ext cx="2851814" cy="964598"/>
          </a:xfrm>
          <a:prstGeom prst="leftArrowCallout">
            <a:avLst>
              <a:gd name="adj1" fmla="val 25000"/>
              <a:gd name="adj2" fmla="val 25000"/>
              <a:gd name="adj3" fmla="val 25000"/>
              <a:gd name="adj4" fmla="val 81828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2BEF2569-5674-4309-937A-16272F7E6B8F}"/>
              </a:ext>
            </a:extLst>
          </p:cNvPr>
          <p:cNvSpPr txBox="1"/>
          <p:nvPr/>
        </p:nvSpPr>
        <p:spPr>
          <a:xfrm>
            <a:off x="295835" y="887506"/>
            <a:ext cx="5262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◆</a:t>
            </a:r>
            <a:r>
              <a:rPr kumimoji="1" lang="ja-JP" altLang="en-US" b="1" dirty="0"/>
              <a:t>グランドデザインで明らかになった資質・能力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0CB65204-95BF-4511-B80C-410A4957AFFB}"/>
              </a:ext>
            </a:extLst>
          </p:cNvPr>
          <p:cNvSpPr txBox="1"/>
          <p:nvPr/>
        </p:nvSpPr>
        <p:spPr>
          <a:xfrm>
            <a:off x="371102" y="2591150"/>
            <a:ext cx="34163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◆</a:t>
            </a:r>
            <a:r>
              <a:rPr kumimoji="1" lang="ja-JP" altLang="en-US" b="1" dirty="0"/>
              <a:t>今年度重点を置く資質・能力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AA2FFFA8-218A-4348-8305-85E5F91C6086}"/>
              </a:ext>
            </a:extLst>
          </p:cNvPr>
          <p:cNvSpPr txBox="1"/>
          <p:nvPr/>
        </p:nvSpPr>
        <p:spPr>
          <a:xfrm>
            <a:off x="196226" y="4525963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1B71B850-E9F9-406B-8D88-38E3A64636F2}"/>
              </a:ext>
            </a:extLst>
          </p:cNvPr>
          <p:cNvSpPr txBox="1"/>
          <p:nvPr/>
        </p:nvSpPr>
        <p:spPr>
          <a:xfrm>
            <a:off x="196226" y="5606459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F4D52DF4-C162-42AE-A3DD-823629DBAF4F}"/>
              </a:ext>
            </a:extLst>
          </p:cNvPr>
          <p:cNvSpPr txBox="1"/>
          <p:nvPr/>
        </p:nvSpPr>
        <p:spPr>
          <a:xfrm>
            <a:off x="199801" y="6781412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7BC1C990-CA7F-4FEC-A3FF-BD5DCDCB631C}"/>
              </a:ext>
            </a:extLst>
          </p:cNvPr>
          <p:cNvSpPr txBox="1"/>
          <p:nvPr/>
        </p:nvSpPr>
        <p:spPr>
          <a:xfrm>
            <a:off x="196226" y="7856177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A555FDB6-96C8-447B-B54D-499E38B8C4F4}"/>
              </a:ext>
            </a:extLst>
          </p:cNvPr>
          <p:cNvSpPr txBox="1"/>
          <p:nvPr/>
        </p:nvSpPr>
        <p:spPr>
          <a:xfrm>
            <a:off x="197628" y="8959876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B0E6BAA2-E00B-44D5-8878-BFAD3C902107}"/>
              </a:ext>
            </a:extLst>
          </p:cNvPr>
          <p:cNvSpPr txBox="1"/>
          <p:nvPr/>
        </p:nvSpPr>
        <p:spPr>
          <a:xfrm>
            <a:off x="4321984" y="4525963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A3886ADD-365B-4203-99EF-114E6245B5A4}"/>
              </a:ext>
            </a:extLst>
          </p:cNvPr>
          <p:cNvSpPr txBox="1"/>
          <p:nvPr/>
        </p:nvSpPr>
        <p:spPr>
          <a:xfrm>
            <a:off x="4321984" y="5606459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C535AED1-597E-48AB-A761-1753D90E5737}"/>
              </a:ext>
            </a:extLst>
          </p:cNvPr>
          <p:cNvSpPr txBox="1"/>
          <p:nvPr/>
        </p:nvSpPr>
        <p:spPr>
          <a:xfrm>
            <a:off x="4325559" y="6781412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AC1C6FD4-9A87-4790-897E-9EBEA49B8C6D}"/>
              </a:ext>
            </a:extLst>
          </p:cNvPr>
          <p:cNvSpPr txBox="1"/>
          <p:nvPr/>
        </p:nvSpPr>
        <p:spPr>
          <a:xfrm>
            <a:off x="4321984" y="7856177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6F362C2B-97D1-499F-89A4-9B8B02961598}"/>
              </a:ext>
            </a:extLst>
          </p:cNvPr>
          <p:cNvSpPr txBox="1"/>
          <p:nvPr/>
        </p:nvSpPr>
        <p:spPr>
          <a:xfrm>
            <a:off x="4323386" y="8959876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/>
              <a:t>【</a:t>
            </a:r>
            <a:r>
              <a:rPr kumimoji="1" lang="ja-JP" altLang="en-US" sz="1000" dirty="0"/>
              <a:t>　　　　</a:t>
            </a:r>
            <a:r>
              <a:rPr kumimoji="1" lang="en-US" altLang="ja-JP" sz="1000" dirty="0"/>
              <a:t>】</a:t>
            </a:r>
            <a:endParaRPr kumimoji="1" lang="ja-JP" altLang="en-US" sz="1000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C91D219-1C28-40D0-A934-AD0EF6F58FE3}"/>
              </a:ext>
            </a:extLst>
          </p:cNvPr>
          <p:cNvSpPr txBox="1"/>
          <p:nvPr/>
        </p:nvSpPr>
        <p:spPr>
          <a:xfrm>
            <a:off x="3473099" y="304094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【</a:t>
            </a:r>
            <a:r>
              <a:rPr kumimoji="1" lang="ja-JP" altLang="en-US" u="sng" dirty="0"/>
              <a:t>　　</a:t>
            </a:r>
            <a:r>
              <a:rPr kumimoji="1" lang="ja-JP" altLang="en-US" dirty="0"/>
              <a:t>学年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0D7AA1E7-B515-460A-B079-EE97063361B0}"/>
              </a:ext>
            </a:extLst>
          </p:cNvPr>
          <p:cNvSpPr txBox="1"/>
          <p:nvPr/>
        </p:nvSpPr>
        <p:spPr>
          <a:xfrm>
            <a:off x="4732020" y="304447"/>
            <a:ext cx="233965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/>
              <a:t>【</a:t>
            </a:r>
            <a:r>
              <a:rPr kumimoji="1" lang="ja-JP" altLang="en-US" u="sng" dirty="0"/>
              <a:t>　　　　　　部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482301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>
            <a:extLst>
              <a:ext uri="{FF2B5EF4-FFF2-40B4-BE49-F238E27FC236}">
                <a16:creationId xmlns:a16="http://schemas.microsoft.com/office/drawing/2014/main" id="{8B2218C3-EC1D-4729-8E31-A882705154D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395888" y="560352"/>
            <a:ext cx="5366500" cy="8027869"/>
          </a:xfrm>
          <a:prstGeom prst="rect">
            <a:avLst/>
          </a:prstGeom>
          <a:ln>
            <a:solidFill>
              <a:schemeClr val="bg2">
                <a:lumMod val="75000"/>
              </a:schemeClr>
            </a:solidFill>
          </a:ln>
        </p:spPr>
      </p:pic>
      <p:sp>
        <p:nvSpPr>
          <p:cNvPr id="54" name="四角形: 角を丸くする 53">
            <a:extLst>
              <a:ext uri="{FF2B5EF4-FFF2-40B4-BE49-F238E27FC236}">
                <a16:creationId xmlns:a16="http://schemas.microsoft.com/office/drawing/2014/main" id="{AE3AB2DA-C9B3-45C1-BFEE-F10A872A1CF4}"/>
              </a:ext>
            </a:extLst>
          </p:cNvPr>
          <p:cNvSpPr/>
          <p:nvPr/>
        </p:nvSpPr>
        <p:spPr>
          <a:xfrm>
            <a:off x="10216" y="2338735"/>
            <a:ext cx="1371599" cy="3719951"/>
          </a:xfrm>
          <a:prstGeom prst="roundRect">
            <a:avLst/>
          </a:prstGeom>
          <a:solidFill>
            <a:srgbClr val="92D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ja-JP" altLang="en-US" sz="16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グランドデザインで明らかになった資質・能力の中から今年度重点をおく資質・能力を決定する。</a:t>
            </a:r>
            <a:endParaRPr kumimoji="1" lang="en-US" altLang="ja-JP" sz="16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kumimoji="1" lang="ja-JP" altLang="en-US" sz="16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その際、例のように資質・能力の定義を決める。</a:t>
            </a:r>
            <a:endParaRPr kumimoji="1" lang="en-US" altLang="ja-JP" sz="16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8" name="四角形: 角を丸くする 57">
            <a:extLst>
              <a:ext uri="{FF2B5EF4-FFF2-40B4-BE49-F238E27FC236}">
                <a16:creationId xmlns:a16="http://schemas.microsoft.com/office/drawing/2014/main" id="{944B38B1-7CED-42D7-8FF1-0D447FF6F5A3}"/>
              </a:ext>
            </a:extLst>
          </p:cNvPr>
          <p:cNvSpPr/>
          <p:nvPr/>
        </p:nvSpPr>
        <p:spPr>
          <a:xfrm>
            <a:off x="92609" y="8628198"/>
            <a:ext cx="6668558" cy="658597"/>
          </a:xfrm>
          <a:prstGeom prst="roundRect">
            <a:avLst/>
          </a:prstGeom>
          <a:solidFill>
            <a:srgbClr val="92D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ja-JP" altLang="en-US" sz="16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今年度重点をおく資質・能力を各教育活動に落とし込む。</a:t>
            </a:r>
            <a:endParaRPr kumimoji="1" lang="en-US" altLang="ja-JP" sz="16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kumimoji="1" lang="ja-JP" altLang="en-US" sz="16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教科等横断的な視点から、育成を目指す生徒の具体的な姿を記入する。</a:t>
            </a:r>
            <a:endParaRPr kumimoji="1" lang="en-US" altLang="ja-JP" sz="16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kumimoji="1" lang="en-US" altLang="ja-JP" sz="16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9FBB3821-5B6B-45D6-BFDA-F1B7279AB046}"/>
              </a:ext>
            </a:extLst>
          </p:cNvPr>
          <p:cNvSpPr txBox="1"/>
          <p:nvPr/>
        </p:nvSpPr>
        <p:spPr>
          <a:xfrm>
            <a:off x="177926" y="8328848"/>
            <a:ext cx="1208853" cy="338554"/>
          </a:xfrm>
          <a:prstGeom prst="rect">
            <a:avLst/>
          </a:prstGeom>
          <a:solidFill>
            <a:srgbClr val="92D050"/>
          </a:solidFill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【STEP</a:t>
            </a:r>
            <a:r>
              <a:rPr kumimoji="1" lang="ja-JP" altLang="en-US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３</a:t>
            </a:r>
            <a:r>
              <a:rPr kumimoji="1" lang="en-US" altLang="ja-JP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】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7DD26B9-E98D-42E7-BF57-BCEE36C9A9FA}"/>
              </a:ext>
            </a:extLst>
          </p:cNvPr>
          <p:cNvSpPr txBox="1"/>
          <p:nvPr/>
        </p:nvSpPr>
        <p:spPr>
          <a:xfrm>
            <a:off x="90875" y="151825"/>
            <a:ext cx="68788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カリマネ・スタートアップシート記入例（教科等横断的な視点）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E5BCA7B8-63F9-4141-BEC7-69A0F24DEBC8}"/>
              </a:ext>
            </a:extLst>
          </p:cNvPr>
          <p:cNvSpPr txBox="1"/>
          <p:nvPr/>
        </p:nvSpPr>
        <p:spPr>
          <a:xfrm>
            <a:off x="1660692" y="4214169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国　語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99E7155D-EEEC-4119-9195-439B58203DB0}"/>
              </a:ext>
            </a:extLst>
          </p:cNvPr>
          <p:cNvSpPr txBox="1"/>
          <p:nvPr/>
        </p:nvSpPr>
        <p:spPr>
          <a:xfrm>
            <a:off x="2344500" y="4216345"/>
            <a:ext cx="80021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レジリエンス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8540DF24-62FF-4D30-AB55-2C85960D0C82}"/>
              </a:ext>
            </a:extLst>
          </p:cNvPr>
          <p:cNvSpPr txBox="1"/>
          <p:nvPr/>
        </p:nvSpPr>
        <p:spPr>
          <a:xfrm>
            <a:off x="1549056" y="4456731"/>
            <a:ext cx="173783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/>
              <a:t>抽象的で難解な文章を粘り強く読み解く態度を育む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92C54D2C-B4CB-481B-BDD6-BB490DB7928E}"/>
              </a:ext>
            </a:extLst>
          </p:cNvPr>
          <p:cNvSpPr txBox="1"/>
          <p:nvPr/>
        </p:nvSpPr>
        <p:spPr>
          <a:xfrm>
            <a:off x="4905624" y="4214169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数　学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A82E54D6-3448-43F7-865B-A0F9F0BB6CF7}"/>
              </a:ext>
            </a:extLst>
          </p:cNvPr>
          <p:cNvSpPr txBox="1"/>
          <p:nvPr/>
        </p:nvSpPr>
        <p:spPr>
          <a:xfrm>
            <a:off x="5522913" y="4214169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協働性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8A8C9F1E-F388-41D0-9269-D58D24AD9658}"/>
              </a:ext>
            </a:extLst>
          </p:cNvPr>
          <p:cNvSpPr txBox="1"/>
          <p:nvPr/>
        </p:nvSpPr>
        <p:spPr>
          <a:xfrm>
            <a:off x="4853871" y="4413611"/>
            <a:ext cx="171196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/>
              <a:t>問題文や図形から読み取れる情報から、他人と協力して課題解決に向けた行動をとる態度を育む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EC9E5B70-CF52-44B7-9592-854050649235}"/>
              </a:ext>
            </a:extLst>
          </p:cNvPr>
          <p:cNvSpPr txBox="1"/>
          <p:nvPr/>
        </p:nvSpPr>
        <p:spPr>
          <a:xfrm>
            <a:off x="1660692" y="5100036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外国語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C7CAF3FC-239B-45EE-89A7-9AF7DD0940A0}"/>
              </a:ext>
            </a:extLst>
          </p:cNvPr>
          <p:cNvSpPr txBox="1"/>
          <p:nvPr/>
        </p:nvSpPr>
        <p:spPr>
          <a:xfrm>
            <a:off x="2153137" y="5107228"/>
            <a:ext cx="121058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プレゼンテーション力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64B6386F-2C3F-4AF8-8215-911F8BE2CD12}"/>
              </a:ext>
            </a:extLst>
          </p:cNvPr>
          <p:cNvSpPr txBox="1"/>
          <p:nvPr/>
        </p:nvSpPr>
        <p:spPr>
          <a:xfrm>
            <a:off x="1544281" y="5347614"/>
            <a:ext cx="173783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/>
              <a:t>状況に応じて情報を整理し、自らの考えを発表する力を育む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8823EEC7-38CB-4D9D-A1A9-8035910CDCAA}"/>
              </a:ext>
            </a:extLst>
          </p:cNvPr>
          <p:cNvSpPr txBox="1"/>
          <p:nvPr/>
        </p:nvSpPr>
        <p:spPr>
          <a:xfrm>
            <a:off x="4908975" y="5087122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C9C0B42-0FDA-4447-8C0A-BF831A43CC8B}"/>
              </a:ext>
            </a:extLst>
          </p:cNvPr>
          <p:cNvSpPr txBox="1"/>
          <p:nvPr/>
        </p:nvSpPr>
        <p:spPr>
          <a:xfrm>
            <a:off x="5465264" y="5080100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〇〇〇〇〇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33208F4A-958E-4B42-92ED-B58BB5A43A0A}"/>
              </a:ext>
            </a:extLst>
          </p:cNvPr>
          <p:cNvSpPr txBox="1"/>
          <p:nvPr/>
        </p:nvSpPr>
        <p:spPr>
          <a:xfrm>
            <a:off x="4864925" y="5289552"/>
            <a:ext cx="80021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〇〇〇・・・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5F873203-BCE5-4A65-B5A3-B8765F968E84}"/>
              </a:ext>
            </a:extLst>
          </p:cNvPr>
          <p:cNvSpPr txBox="1"/>
          <p:nvPr/>
        </p:nvSpPr>
        <p:spPr>
          <a:xfrm>
            <a:off x="1660692" y="6053873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2AAEB0E6-AC17-40DA-9D08-C1A897CE770F}"/>
              </a:ext>
            </a:extLst>
          </p:cNvPr>
          <p:cNvSpPr txBox="1"/>
          <p:nvPr/>
        </p:nvSpPr>
        <p:spPr>
          <a:xfrm>
            <a:off x="1660692" y="6921513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</a:t>
            </a: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B433ACE-7AAC-4DC4-AEF1-082CF5E05FE1}"/>
              </a:ext>
            </a:extLst>
          </p:cNvPr>
          <p:cNvSpPr txBox="1"/>
          <p:nvPr/>
        </p:nvSpPr>
        <p:spPr>
          <a:xfrm>
            <a:off x="4905626" y="6051088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</a:t>
            </a: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19154703-F06A-460D-B95C-4216F39784F9}"/>
              </a:ext>
            </a:extLst>
          </p:cNvPr>
          <p:cNvSpPr txBox="1"/>
          <p:nvPr/>
        </p:nvSpPr>
        <p:spPr>
          <a:xfrm>
            <a:off x="4905625" y="6923330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</a:t>
            </a: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68071951-4ABB-407D-BB60-F480CDFF75D5}"/>
              </a:ext>
            </a:extLst>
          </p:cNvPr>
          <p:cNvSpPr txBox="1"/>
          <p:nvPr/>
        </p:nvSpPr>
        <p:spPr>
          <a:xfrm>
            <a:off x="2153135" y="6058686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〇〇〇〇〇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DCB6EC8A-D90A-4BA5-B6A4-616F4EF02703}"/>
              </a:ext>
            </a:extLst>
          </p:cNvPr>
          <p:cNvSpPr txBox="1"/>
          <p:nvPr/>
        </p:nvSpPr>
        <p:spPr>
          <a:xfrm>
            <a:off x="2153135" y="6923330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〇〇〇〇〇</a:t>
            </a: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AA94E9AB-3A32-4327-B8D3-CD239BE08E1A}"/>
              </a:ext>
            </a:extLst>
          </p:cNvPr>
          <p:cNvSpPr txBox="1"/>
          <p:nvPr/>
        </p:nvSpPr>
        <p:spPr>
          <a:xfrm>
            <a:off x="5522913" y="6051028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〇〇〇〇〇</a:t>
            </a:r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C6EE3C82-0619-4BCA-9F29-74914AE12745}"/>
              </a:ext>
            </a:extLst>
          </p:cNvPr>
          <p:cNvSpPr txBox="1"/>
          <p:nvPr/>
        </p:nvSpPr>
        <p:spPr>
          <a:xfrm>
            <a:off x="5522913" y="6926235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〇〇〇〇〇</a:t>
            </a: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F8AAB09D-2D38-4266-B8A3-C1E6AC50533A}"/>
              </a:ext>
            </a:extLst>
          </p:cNvPr>
          <p:cNvSpPr txBox="1"/>
          <p:nvPr/>
        </p:nvSpPr>
        <p:spPr>
          <a:xfrm>
            <a:off x="1583376" y="6257428"/>
            <a:ext cx="80021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〇〇〇・・・</a:t>
            </a: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9B3EE7CB-20C9-428F-9FE1-F6B5C9DF363F}"/>
              </a:ext>
            </a:extLst>
          </p:cNvPr>
          <p:cNvSpPr txBox="1"/>
          <p:nvPr/>
        </p:nvSpPr>
        <p:spPr>
          <a:xfrm>
            <a:off x="4864925" y="6247499"/>
            <a:ext cx="80021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〇〇〇・・・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3C5FE25A-80EF-4BC4-BF95-7F96397EEF83}"/>
              </a:ext>
            </a:extLst>
          </p:cNvPr>
          <p:cNvSpPr txBox="1"/>
          <p:nvPr/>
        </p:nvSpPr>
        <p:spPr>
          <a:xfrm>
            <a:off x="1582068" y="7143982"/>
            <a:ext cx="80021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〇〇〇・・・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F5D284C3-24D1-4D06-BA9E-A284671A6A3D}"/>
              </a:ext>
            </a:extLst>
          </p:cNvPr>
          <p:cNvSpPr txBox="1"/>
          <p:nvPr/>
        </p:nvSpPr>
        <p:spPr>
          <a:xfrm>
            <a:off x="4864924" y="7121267"/>
            <a:ext cx="80021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〇〇〇・・・</a:t>
            </a: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3BB8A7A5-138F-4570-BE82-BA1CD4093B0C}"/>
              </a:ext>
            </a:extLst>
          </p:cNvPr>
          <p:cNvSpPr txBox="1"/>
          <p:nvPr/>
        </p:nvSpPr>
        <p:spPr>
          <a:xfrm>
            <a:off x="1625596" y="7792483"/>
            <a:ext cx="5693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500" dirty="0"/>
              <a:t>総合的な探究</a:t>
            </a:r>
            <a:endParaRPr kumimoji="1" lang="en-US" altLang="ja-JP" sz="500" dirty="0"/>
          </a:p>
          <a:p>
            <a:r>
              <a:rPr kumimoji="1" lang="ja-JP" altLang="en-US" sz="500" dirty="0"/>
              <a:t>　の時間</a:t>
            </a: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4C70C917-B0A6-4F1F-AE11-C57C72663505}"/>
              </a:ext>
            </a:extLst>
          </p:cNvPr>
          <p:cNvSpPr txBox="1"/>
          <p:nvPr/>
        </p:nvSpPr>
        <p:spPr>
          <a:xfrm>
            <a:off x="2153135" y="7814213"/>
            <a:ext cx="121058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プレゼンテーション力</a:t>
            </a: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818A3780-DE4E-4C53-AEAD-5ED59D1DC239}"/>
              </a:ext>
            </a:extLst>
          </p:cNvPr>
          <p:cNvSpPr txBox="1"/>
          <p:nvPr/>
        </p:nvSpPr>
        <p:spPr>
          <a:xfrm>
            <a:off x="1555956" y="8059079"/>
            <a:ext cx="172615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/>
              <a:t>大勢の聴衆に対して、自らの考えを発表する力を育む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AE88ABA8-ABAC-444B-BFC9-EC5EE11F15E0}"/>
              </a:ext>
            </a:extLst>
          </p:cNvPr>
          <p:cNvSpPr txBox="1"/>
          <p:nvPr/>
        </p:nvSpPr>
        <p:spPr>
          <a:xfrm>
            <a:off x="4905626" y="7807872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文化祭</a:t>
            </a: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F47C0BEB-E1A0-400D-B110-5313F1868C7A}"/>
              </a:ext>
            </a:extLst>
          </p:cNvPr>
          <p:cNvSpPr txBox="1"/>
          <p:nvPr/>
        </p:nvSpPr>
        <p:spPr>
          <a:xfrm>
            <a:off x="5522913" y="7807872"/>
            <a:ext cx="49244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/>
              <a:t>協働性</a:t>
            </a: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1B7D4DC4-4462-4A0E-A6E9-C977DFD10CC0}"/>
              </a:ext>
            </a:extLst>
          </p:cNvPr>
          <p:cNvSpPr txBox="1"/>
          <p:nvPr/>
        </p:nvSpPr>
        <p:spPr>
          <a:xfrm>
            <a:off x="4905626" y="7997523"/>
            <a:ext cx="166020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/>
              <a:t>自らの役割に責任を果たすとともに、他人と協力して目標達成に向けた行動をとる態度を育む</a:t>
            </a: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D8EE366C-15BC-4597-9204-76FA8627938A}"/>
              </a:ext>
            </a:extLst>
          </p:cNvPr>
          <p:cNvSpPr txBox="1"/>
          <p:nvPr/>
        </p:nvSpPr>
        <p:spPr>
          <a:xfrm>
            <a:off x="112073" y="2089940"/>
            <a:ext cx="1208853" cy="338554"/>
          </a:xfrm>
          <a:prstGeom prst="rect">
            <a:avLst/>
          </a:prstGeom>
          <a:solidFill>
            <a:srgbClr val="92D050"/>
          </a:solidFill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【STEP</a:t>
            </a:r>
            <a:r>
              <a:rPr kumimoji="1" lang="ja-JP" altLang="en-US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２</a:t>
            </a:r>
            <a:r>
              <a:rPr kumimoji="1" lang="en-US" altLang="ja-JP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】</a:t>
            </a:r>
          </a:p>
        </p:txBody>
      </p:sp>
      <p:sp>
        <p:nvSpPr>
          <p:cNvPr id="47" name="四角形: 角を丸くする 46">
            <a:extLst>
              <a:ext uri="{FF2B5EF4-FFF2-40B4-BE49-F238E27FC236}">
                <a16:creationId xmlns:a16="http://schemas.microsoft.com/office/drawing/2014/main" id="{3755D944-6767-4957-A2C8-23B14AA42E29}"/>
              </a:ext>
            </a:extLst>
          </p:cNvPr>
          <p:cNvSpPr/>
          <p:nvPr/>
        </p:nvSpPr>
        <p:spPr>
          <a:xfrm>
            <a:off x="15035" y="834960"/>
            <a:ext cx="1371599" cy="955630"/>
          </a:xfrm>
          <a:prstGeom prst="roundRect">
            <a:avLst/>
          </a:prstGeom>
          <a:solidFill>
            <a:srgbClr val="92D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ja-JP" altLang="en-US" sz="16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学年または分掌を記入する。</a:t>
            </a:r>
            <a:endParaRPr kumimoji="1" lang="en-US" altLang="ja-JP" sz="16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D72CD208-42DD-4802-921E-B0040DBAAB4E}"/>
              </a:ext>
            </a:extLst>
          </p:cNvPr>
          <p:cNvSpPr txBox="1"/>
          <p:nvPr/>
        </p:nvSpPr>
        <p:spPr>
          <a:xfrm>
            <a:off x="90875" y="564409"/>
            <a:ext cx="1208853" cy="338554"/>
          </a:xfrm>
          <a:prstGeom prst="rect">
            <a:avLst/>
          </a:prstGeom>
          <a:solidFill>
            <a:srgbClr val="92D050"/>
          </a:solidFill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【STEP</a:t>
            </a:r>
            <a:r>
              <a:rPr kumimoji="1" lang="ja-JP" altLang="en-US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１</a:t>
            </a:r>
            <a:r>
              <a:rPr kumimoji="1" lang="en-US" altLang="ja-JP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】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F05A8478-712B-4019-9E89-629CD8F828F8}"/>
              </a:ext>
            </a:extLst>
          </p:cNvPr>
          <p:cNvSpPr/>
          <p:nvPr/>
        </p:nvSpPr>
        <p:spPr>
          <a:xfrm>
            <a:off x="1660692" y="1632693"/>
            <a:ext cx="6191062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ja-JP" altLang="en-US" sz="1400" dirty="0"/>
              <a:t>コミュニケーション能力　　リーダーシップ　　市民性　</a:t>
            </a:r>
            <a:endParaRPr kumimoji="1" lang="en-US" altLang="ja-JP" sz="1400" dirty="0"/>
          </a:p>
          <a:p>
            <a:endParaRPr kumimoji="1" lang="en-US" altLang="ja-JP" sz="1400" dirty="0"/>
          </a:p>
          <a:p>
            <a:r>
              <a:rPr kumimoji="1" lang="ja-JP" altLang="en-US" sz="1400" dirty="0"/>
              <a:t>問題発見・解決力</a:t>
            </a:r>
            <a:endParaRPr lang="ja-JP" altLang="en-US" sz="1400" dirty="0"/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6F228B62-BB4E-4836-8EAD-E3932A0D5E7A}"/>
              </a:ext>
            </a:extLst>
          </p:cNvPr>
          <p:cNvSpPr txBox="1"/>
          <p:nvPr/>
        </p:nvSpPr>
        <p:spPr>
          <a:xfrm>
            <a:off x="1660692" y="2718989"/>
            <a:ext cx="4673074" cy="8925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en-US" altLang="ja-JP" dirty="0"/>
          </a:p>
          <a:p>
            <a:r>
              <a:rPr kumimoji="1" lang="ja-JP" altLang="en-US" sz="1400" dirty="0"/>
              <a:t>プレゼンテーション力　　　レジリエンス　　　協働性</a:t>
            </a:r>
            <a:endParaRPr kumimoji="1" lang="en-US" altLang="ja-JP" sz="1400" dirty="0"/>
          </a:p>
          <a:p>
            <a:endParaRPr kumimoji="1" lang="en-US" altLang="ja-JP" sz="800" dirty="0"/>
          </a:p>
          <a:p>
            <a:r>
              <a:rPr kumimoji="1" lang="en-US" altLang="ja-JP" sz="1200" dirty="0"/>
              <a:t>(</a:t>
            </a:r>
            <a:r>
              <a:rPr kumimoji="1" lang="ja-JP" altLang="en-US" sz="1200" dirty="0"/>
              <a:t>定義の例</a:t>
            </a:r>
            <a:r>
              <a:rPr kumimoji="1" lang="en-US" altLang="ja-JP" sz="1200" dirty="0"/>
              <a:t>)</a:t>
            </a:r>
            <a:r>
              <a:rPr kumimoji="1" lang="ja-JP" altLang="en-US" sz="1200" dirty="0"/>
              <a:t>プレゼンテーション力＝自らの考えを発表する力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66C47A6-B0B2-4A33-A41A-66C99B00B172}"/>
              </a:ext>
            </a:extLst>
          </p:cNvPr>
          <p:cNvSpPr txBox="1"/>
          <p:nvPr/>
        </p:nvSpPr>
        <p:spPr>
          <a:xfrm>
            <a:off x="10216" y="9316612"/>
            <a:ext cx="654538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600" dirty="0"/>
              <a:t>※</a:t>
            </a:r>
            <a:r>
              <a:rPr kumimoji="1" lang="ja-JP" altLang="en-US" sz="1600" dirty="0"/>
              <a:t>カリキュラム・マネジメントの三側面（「教科等横断的な視点」、</a:t>
            </a:r>
            <a:endParaRPr kumimoji="1" lang="en-US" altLang="ja-JP" sz="1600" dirty="0"/>
          </a:p>
          <a:p>
            <a:r>
              <a:rPr kumimoji="1" lang="ja-JP" altLang="en-US" sz="1600" dirty="0"/>
              <a:t>「実施状況の評価と改善」、「人的物的体制の確保」）で使用可能</a:t>
            </a:r>
          </a:p>
        </p:txBody>
      </p:sp>
    </p:spTree>
    <p:extLst>
      <p:ext uri="{BB962C8B-B14F-4D97-AF65-F5344CB8AC3E}">
        <p14:creationId xmlns:p14="http://schemas.microsoft.com/office/powerpoint/2010/main" val="29170480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350</TotalTime>
  <Words>356</Words>
  <Application>Microsoft Office PowerPoint</Application>
  <PresentationFormat>A4 210 x 297 mm</PresentationFormat>
  <Paragraphs>66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HGｺﾞｼｯｸM</vt:lpstr>
      <vt:lpstr>游ゴシック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池田 成宏</dc:creator>
  <cp:lastModifiedBy>池田 成宏</cp:lastModifiedBy>
  <cp:revision>62</cp:revision>
  <cp:lastPrinted>2020-02-20T04:04:11Z</cp:lastPrinted>
  <dcterms:created xsi:type="dcterms:W3CDTF">2019-12-13T01:27:41Z</dcterms:created>
  <dcterms:modified xsi:type="dcterms:W3CDTF">2020-03-02T04:52:22Z</dcterms:modified>
</cp:coreProperties>
</file>

<file path=docProps/thumbnail.jpeg>
</file>